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82" r:id="rId6"/>
    <p:sldId id="290" r:id="rId7"/>
    <p:sldId id="265" r:id="rId8"/>
    <p:sldId id="305" r:id="rId9"/>
    <p:sldId id="268" r:id="rId10"/>
    <p:sldId id="293" r:id="rId11"/>
    <p:sldId id="295" r:id="rId12"/>
    <p:sldId id="299" r:id="rId13"/>
    <p:sldId id="261" r:id="rId14"/>
  </p:sldIdLst>
  <p:sldSz cx="12192000" cy="6858000"/>
  <p:notesSz cx="6858000" cy="9144000"/>
  <p:embeddedFontLst>
    <p:embeddedFont>
      <p:font typeface="微软雅黑" panose="020B0503020204020204" charset="-122"/>
      <p:regular r:id="rId18"/>
    </p:embeddedFont>
    <p:embeddedFont>
      <p:font typeface="方正少儿_GBK" panose="02000000000000000000" charset="-122"/>
      <p:regular r:id="rId19"/>
    </p:embeddedFont>
    <p:embeddedFont>
      <p:font typeface="微软雅黑 Light" panose="020B0502040204020203" charset="-122"/>
      <p:regular r:id="rId20"/>
    </p:embeddedFont>
    <p:embeddedFont>
      <p:font typeface="方正卡通简体" panose="03000509000000000000" charset="0"/>
      <p:regular r:id="rId21"/>
    </p:embeddedFont>
    <p:embeddedFont>
      <p:font typeface="方正喵呜体" panose="02010600010101010101" charset="0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6A2"/>
    <a:srgbClr val="EC2FEF"/>
    <a:srgbClr val="CD2902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21" autoAdjust="0"/>
    <p:restoredTop sz="94660"/>
  </p:normalViewPr>
  <p:slideViewPr>
    <p:cSldViewPr snapToGrid="0">
      <p:cViewPr>
        <p:scale>
          <a:sx n="100" d="100"/>
          <a:sy n="100" d="100"/>
        </p:scale>
        <p:origin x="-1236" y="-390"/>
      </p:cViewPr>
      <p:guideLst>
        <p:guide orient="horz" pos="2131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slide" Target="slide1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43405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Lesson 31</a:t>
            </a:r>
            <a:endParaRPr lang="en-US" altLang="zh-CN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DIY coures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（</a:t>
            </a:r>
            <a:r>
              <a:rPr lang="en-US" altLang="zh-CN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9</a:t>
            </a:r>
            <a:r>
              <a:rPr lang="zh-CN" altLang="en-US"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）</a:t>
            </a:r>
            <a:endParaRPr lang="en-US" altLang="zh-CN"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sz="28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Fruit responder</a:t>
            </a:r>
            <a:endParaRPr sz="28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3880" y="1046480"/>
            <a:ext cx="4619625" cy="421957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50240" y="207391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3655" y="963295"/>
            <a:ext cx="2722245" cy="51155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6475" y="2392680"/>
            <a:ext cx="15347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Combine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518795" y="391795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4196715" y="2781935"/>
            <a:ext cx="46831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Thank </a:t>
            </a:r>
            <a:r>
              <a:rPr lang="en-US" altLang="zh-CN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you</a:t>
            </a:r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305" y="4422140"/>
            <a:ext cx="1538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Powered by  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YahBoom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3125" y="716808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710" y="4790963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3210" y="681757"/>
            <a:ext cx="14592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Content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14257" y="2473706"/>
            <a:ext cx="7620340" cy="846007"/>
            <a:chOff x="1368157" y="1292335"/>
            <a:chExt cx="7620340" cy="846007"/>
          </a:xfrm>
        </p:grpSpPr>
        <p:sp>
          <p:nvSpPr>
            <p:cNvPr id="9" name="文本框 8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68157" y="1770042"/>
              <a:ext cx="1681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rgbClr val="0070C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2" action="ppaction://hlinksldjump"/>
                </a:rPr>
                <a:t>Learning goals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279256" y="1739562"/>
              <a:ext cx="13639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Preparation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092549" y="1770042"/>
              <a:ext cx="13385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Connection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040317" y="1754978"/>
              <a:ext cx="19481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4" action="ppaction://hlinksldjump"/>
                </a:rPr>
                <a:t>Search for blocks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38" name="文本框 37">
            <a:hlinkClick r:id="rId4" action="ppaction://hlinksldjump"/>
          </p:cNvPr>
          <p:cNvSpPr txBox="1"/>
          <p:nvPr/>
        </p:nvSpPr>
        <p:spPr>
          <a:xfrm>
            <a:off x="9534597" y="2921109"/>
            <a:ext cx="1808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Combin</a:t>
            </a: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e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 blocks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2797810" y="4378325"/>
            <a:ext cx="84645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 Light" panose="020B0502040204020203" charset="-122"/>
                <a:ea typeface="微软雅黑 Light" panose="020B0502040204020203" charset="-122"/>
                <a:sym typeface="+mn-ea"/>
              </a:rPr>
              <a:t> 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After downloading the program, you can see the micro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: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bit LED dot matrix display ‘Hello!’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.Then, 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micro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: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bit LED dot matrix </a:t>
            </a:r>
            <a:r>
              <a:rPr lang="en-US" altLang="zh-CN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will display a “heart” and we can start to answer, which player successfully answered, the corresponding number will be displayed, the music will be played, and the servo will point to the player.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78510" y="192468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2460" y="883920"/>
            <a:ext cx="5179060" cy="33534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58483" y="2243682"/>
            <a:ext cx="16859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Learning goals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8197" y="913698"/>
            <a:ext cx="15894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Hardware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: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8515" y="1452245"/>
            <a:ext cx="332867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Micro:bit Board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 USB Cable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1 X</a:t>
            </a:r>
            <a:r>
              <a:rPr lang="en-US" altLang="zh-CN" sz="2000" dirty="0">
                <a:solidFill>
                  <a:schemeClr val="accent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Diamond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breakout 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4 X Alligator clip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Servo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1 X PC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49245" y="3733800"/>
            <a:ext cx="867156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1 online programming: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First, we need to connect the micro:bit to the computer by USB cable. The computer will pop up a USB flash drive and click on the URL in the USB flash drive: http://microbit.org/ to enter the programming interface. Add the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to program.</a:t>
            </a:r>
            <a:endParaRPr sz="1600" dirty="0">
              <a:solidFill>
                <a:schemeClr val="accent6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endParaRPr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2 offline programming: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We need to open the offline programming software. After the installation is complete, enter the programming interface, click【New Project】, add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, you can program.</a:t>
            </a:r>
            <a:endParaRPr sz="1600" dirty="0">
              <a:solidFill>
                <a:schemeClr val="accent2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7"/>
          <p:cNvSpPr txBox="1"/>
          <p:nvPr/>
        </p:nvSpPr>
        <p:spPr>
          <a:xfrm>
            <a:off x="2820035" y="5561965"/>
            <a:ext cx="70326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! ! !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Note: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1 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ON,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S2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 to the IO, and S3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FM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.</a:t>
            </a:r>
            <a:endParaRPr smtClean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2485" y="932180"/>
            <a:ext cx="7348220" cy="4543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58260" y="1210944"/>
            <a:ext cx="5956811" cy="38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638351" y="2674676"/>
            <a:ext cx="19462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Connection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8351" y="2674676"/>
            <a:ext cx="19462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Connection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4728210" y="1474470"/>
          <a:ext cx="4899025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8936"/>
                <a:gridCol w="1513840"/>
                <a:gridCol w="1616075"/>
              </a:tblGrid>
              <a:tr h="6400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Expansion board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Servo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Fruit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P</a:t>
                      </a:r>
                      <a:r>
                        <a:rPr lang="en-US" altLang="zh-CN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altLang="zh-CN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0000"/>
                          </a:solidFill>
                          <a:sym typeface="+mn-ea"/>
                        </a:rPr>
                        <a:t>Fruit No.1</a:t>
                      </a:r>
                      <a:endParaRPr lang="en-US" altLang="zh-CN" sz="1800">
                        <a:solidFill>
                          <a:srgbClr val="FF0000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B16A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P12</a:t>
                      </a:r>
                      <a:endParaRPr lang="en-US" altLang="zh-CN">
                        <a:solidFill>
                          <a:srgbClr val="0B16A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0B16A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0B16A2"/>
                          </a:solidFill>
                          <a:sym typeface="+mn-ea"/>
                        </a:rPr>
                        <a:t>Fruit No.2</a:t>
                      </a:r>
                      <a:endParaRPr lang="en-US" altLang="zh-CN" sz="1800">
                        <a:solidFill>
                          <a:srgbClr val="0B16A2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P13</a:t>
                      </a:r>
                      <a:endParaRPr lang="en-US" altLang="zh-CN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0B16A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00B050"/>
                          </a:solidFill>
                          <a:sym typeface="+mn-ea"/>
                        </a:rPr>
                        <a:t>Fruit No.3</a:t>
                      </a:r>
                      <a:endParaRPr lang="en-US" altLang="zh-CN" sz="1800">
                        <a:solidFill>
                          <a:srgbClr val="00B050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P14</a:t>
                      </a:r>
                      <a:endParaRPr lang="en-US" altLang="zh-CN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0B16A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C000"/>
                          </a:solidFill>
                          <a:sym typeface="+mn-ea"/>
                        </a:rPr>
                        <a:t>Fruit No.4</a:t>
                      </a:r>
                      <a:endParaRPr lang="en-US" altLang="zh-CN" sz="1800">
                        <a:solidFill>
                          <a:srgbClr val="FFC000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P1</a:t>
                      </a:r>
                      <a:endParaRPr lang="en-US" altLang="zh-CN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accent2"/>
                          </a:solidFill>
                        </a:rPr>
                        <a:t>Orange line</a:t>
                      </a:r>
                      <a:endParaRPr lang="en-US" altLang="zh-CN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 sz="1800">
                        <a:solidFill>
                          <a:srgbClr val="FFC000"/>
                        </a:solidFill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EC2F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5V</a:t>
                      </a:r>
                      <a:endParaRPr lang="en-US" altLang="zh-CN" sz="1800">
                        <a:solidFill>
                          <a:srgbClr val="EC2FE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0B050"/>
                          </a:solidFill>
                        </a:rPr>
                        <a:t>Red line</a:t>
                      </a:r>
                      <a:endParaRPr lang="en-US" altLang="zh-CN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GND 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Black line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5285" y="876300"/>
            <a:ext cx="3086100" cy="52139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385" y="876300"/>
            <a:ext cx="3241675" cy="33934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1295" y="876300"/>
            <a:ext cx="4070350" cy="3435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55" y="876300"/>
            <a:ext cx="4333875" cy="39135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2874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2080</Words>
  <Application>WPS 演示</Application>
  <PresentationFormat>自定义</PresentationFormat>
  <Paragraphs>168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微软雅黑 Light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Administrator</cp:lastModifiedBy>
  <cp:revision>305</cp:revision>
  <dcterms:created xsi:type="dcterms:W3CDTF">2014-02-21T16:31:00Z</dcterms:created>
  <dcterms:modified xsi:type="dcterms:W3CDTF">2019-07-09T07:01:58Z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