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3"/>
    <p:sldId id="257" r:id="rId4"/>
    <p:sldId id="264" r:id="rId5"/>
    <p:sldId id="282" r:id="rId6"/>
    <p:sldId id="290" r:id="rId7"/>
    <p:sldId id="265" r:id="rId8"/>
    <p:sldId id="268" r:id="rId9"/>
    <p:sldId id="302" r:id="rId10"/>
    <p:sldId id="261" r:id="rId11"/>
  </p:sldIdLst>
  <p:sldSz cx="12192000" cy="6858000"/>
  <p:notesSz cx="6858000" cy="9144000"/>
  <p:embeddedFontLst>
    <p:embeddedFont>
      <p:font typeface="微软雅黑" panose="020B0503020204020204" charset="-122"/>
      <p:regular r:id="rId15"/>
    </p:embeddedFont>
    <p:embeddedFont>
      <p:font typeface="方正少儿_GBK" panose="02000000000000000000" charset="-122"/>
      <p:regular r:id="rId16"/>
    </p:embeddedFont>
    <p:embeddedFont>
      <p:font typeface="方正卡通简体" panose="03000509000000000000" charset="0"/>
      <p:regular r:id="rId17"/>
    </p:embeddedFont>
    <p:embeddedFont>
      <p:font typeface="方正喵呜体" panose="02010600010101010101" charset="0"/>
      <p:regular r:id="rId1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2902"/>
    <a:srgbClr val="FFFF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21" autoAdjust="0"/>
    <p:restoredTop sz="94660"/>
  </p:normalViewPr>
  <p:slideViewPr>
    <p:cSldViewPr snapToGrid="0">
      <p:cViewPr>
        <p:scale>
          <a:sx n="100" d="100"/>
          <a:sy n="100" d="100"/>
        </p:scale>
        <p:origin x="-1236" y="-390"/>
      </p:cViewPr>
      <p:guideLst>
        <p:guide orient="horz" pos="2131"/>
        <p:guide pos="3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font" Target="fonts/font4.fntdata"/><Relationship Id="rId17" Type="http://schemas.openxmlformats.org/officeDocument/2006/relationships/font" Target="fonts/font3.fntdata"/><Relationship Id="rId16" Type="http://schemas.openxmlformats.org/officeDocument/2006/relationships/font" Target="fonts/font2.fntdata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836686" y="842468"/>
            <a:ext cx="1879218" cy="5299025"/>
            <a:chOff x="0" y="0"/>
            <a:chExt cx="12192000" cy="6858000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2743200" y="842468"/>
            <a:ext cx="8802509" cy="5299025"/>
            <a:chOff x="0" y="0"/>
            <a:chExt cx="12192000" cy="6858000"/>
          </a:xfrm>
        </p:grpSpPr>
        <p:sp>
          <p:nvSpPr>
            <p:cNvPr id="11" name="矩形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任意多边形 12"/>
          <p:cNvSpPr/>
          <p:nvPr userDrawn="1"/>
        </p:nvSpPr>
        <p:spPr>
          <a:xfrm>
            <a:off x="11326811" y="759707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 userDrawn="1"/>
        </p:nvSpPr>
        <p:spPr>
          <a:xfrm>
            <a:off x="428395" y="373320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1375265" y="343928"/>
            <a:ext cx="447465" cy="283350"/>
            <a:chOff x="560275" y="3433438"/>
            <a:chExt cx="1198188" cy="758734"/>
          </a:xfrm>
        </p:grpSpPr>
        <p:sp>
          <p:nvSpPr>
            <p:cNvPr id="1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任意多边形 17"/>
          <p:cNvSpPr/>
          <p:nvPr userDrawn="1"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0">
            <a:blip r:embed="rId14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slide" Target="slide1.xml"/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804870" y="4572436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555619" y="566833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843405" y="1691640"/>
            <a:ext cx="8301355" cy="3338830"/>
          </a:xfrm>
          <a:prstGeom prst="rect">
            <a:avLst/>
          </a:prstGeom>
          <a:ln w="57150">
            <a:solidFill>
              <a:srgbClr val="5B9BD5"/>
            </a:solidFill>
          </a:ln>
        </p:spPr>
      </p:pic>
      <p:sp>
        <p:nvSpPr>
          <p:cNvPr id="18" name="文本框 17"/>
          <p:cNvSpPr txBox="1"/>
          <p:nvPr/>
        </p:nvSpPr>
        <p:spPr>
          <a:xfrm>
            <a:off x="3984739" y="2388519"/>
            <a:ext cx="3818633" cy="7067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40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Lesson 32</a:t>
            </a:r>
            <a:endParaRPr lang="en-US" altLang="zh-CN" sz="4000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45640" y="3137535"/>
            <a:ext cx="830072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DIY coures</a:t>
            </a:r>
            <a:r>
              <a:rPr lang="zh-CN" altLang="en-US"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（</a:t>
            </a:r>
            <a:r>
              <a:rPr lang="en-US" altLang="zh-CN"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10</a:t>
            </a:r>
            <a:r>
              <a:rPr lang="zh-CN" altLang="en-US"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）</a:t>
            </a:r>
            <a:endParaRPr lang="en-US" altLang="zh-CN" sz="2800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ctr"/>
            <a:r>
              <a:rPr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Analog keyboard</a:t>
            </a:r>
            <a:endParaRPr sz="2800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1529561" y="1284511"/>
            <a:ext cx="1069145" cy="65421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 1"/>
          <p:cNvSpPr/>
          <p:nvPr/>
        </p:nvSpPr>
        <p:spPr>
          <a:xfrm>
            <a:off x="9813248" y="4513409"/>
            <a:ext cx="942537" cy="576743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2490" y="779038"/>
            <a:ext cx="10899418" cy="5299025"/>
            <a:chOff x="0" y="0"/>
            <a:chExt cx="12192000" cy="6858000"/>
          </a:xfrm>
        </p:grpSpPr>
        <p:sp>
          <p:nvSpPr>
            <p:cNvPr id="13" name="矩形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1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95710" y="4790963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任意多边形 29"/>
          <p:cNvSpPr/>
          <p:nvPr/>
        </p:nvSpPr>
        <p:spPr>
          <a:xfrm>
            <a:off x="11280687" y="1444203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143539" y="335914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5" name="组合 34"/>
          <p:cNvGrpSpPr/>
          <p:nvPr/>
        </p:nvGrpSpPr>
        <p:grpSpPr>
          <a:xfrm>
            <a:off x="11280688" y="56591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8435" y="716682"/>
            <a:ext cx="145923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Content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9611081" y="2473882"/>
            <a:ext cx="774065" cy="3683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Part 5</a:t>
            </a:r>
            <a:endParaRPr lang="zh-CN" altLang="en-US" dirty="0"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914257" y="2473706"/>
            <a:ext cx="7620340" cy="846007"/>
            <a:chOff x="1368157" y="1292335"/>
            <a:chExt cx="7620340" cy="846007"/>
          </a:xfrm>
        </p:grpSpPr>
        <p:sp>
          <p:nvSpPr>
            <p:cNvPr id="9" name="文本框 8"/>
            <p:cNvSpPr txBox="1"/>
            <p:nvPr/>
          </p:nvSpPr>
          <p:spPr>
            <a:xfrm>
              <a:off x="1459489" y="1292335"/>
              <a:ext cx="7219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Part1</a:t>
              </a:r>
              <a:endParaRPr lang="en-US" altLang="zh-CN" dirty="0" smtClean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368157" y="1770042"/>
              <a:ext cx="16814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zh-CN" altLang="en-US" dirty="0">
                  <a:solidFill>
                    <a:srgbClr val="0070C0"/>
                  </a:solidFill>
                  <a:latin typeface="Arial" panose="020B0604020202020204" pitchFamily="34" charset="0"/>
                  <a:ea typeface="Arial" panose="020B0604020202020204" pitchFamily="34" charset="0"/>
                  <a:sym typeface="+mn-ea"/>
                  <a:hlinkClick r:id="rId2" action="ppaction://hlinksldjump"/>
                </a:rPr>
                <a:t>Learning goals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278949" y="1292335"/>
              <a:ext cx="78295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2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279256" y="1739562"/>
              <a:ext cx="13639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ea typeface="Arial" panose="020B0604020202020204" pitchFamily="34" charset="0"/>
                  <a:sym typeface="+mn-ea"/>
                  <a:hlinkClick r:id="rId3" action="ppaction://hlinksldjump"/>
                </a:rPr>
                <a:t>Preparation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271947" y="1312655"/>
              <a:ext cx="7092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Part3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092549" y="1770042"/>
              <a:ext cx="13385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altLang="zh-CN" dirty="0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ea typeface="Arial" panose="020B0604020202020204" pitchFamily="34" charset="0"/>
                  <a:sym typeface="+mn-ea"/>
                  <a:hlinkClick r:id="rId3" action="ppaction://hlinksldjump"/>
                </a:rPr>
                <a:t>Connection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180936" y="1292511"/>
              <a:ext cx="781050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4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040317" y="1754978"/>
              <a:ext cx="19481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ea typeface="Arial" panose="020B0604020202020204" pitchFamily="34" charset="0"/>
                  <a:sym typeface="+mn-ea"/>
                  <a:hlinkClick r:id="rId4" action="ppaction://hlinksldjump"/>
                </a:rPr>
                <a:t>Search for blocks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38" name="文本框 37">
            <a:hlinkClick r:id="rId4" action="ppaction://hlinksldjump"/>
          </p:cNvPr>
          <p:cNvSpPr txBox="1"/>
          <p:nvPr/>
        </p:nvSpPr>
        <p:spPr>
          <a:xfrm>
            <a:off x="9534597" y="2921109"/>
            <a:ext cx="1808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  <a:hlinkClick r:id="rId4" action="ppaction://hlinksldjump"/>
              </a:rPr>
              <a:t>Combin</a:t>
            </a:r>
            <a:r>
              <a:rPr lang="en-US" altLang="zh-CN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  <a:hlinkClick r:id="rId4" action="ppaction://hlinksldjump"/>
              </a:rPr>
              <a:t>e</a:t>
            </a:r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  <a:hlinkClick r:id="rId4" action="ppaction://hlinksldjump"/>
              </a:rPr>
              <a:t> blocks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887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1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" name="文本框 1"/>
          <p:cNvSpPr txBox="1"/>
          <p:nvPr/>
        </p:nvSpPr>
        <p:spPr>
          <a:xfrm>
            <a:off x="2744470" y="4623435"/>
            <a:ext cx="876998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After downloading the program, you can see the micro</a:t>
            </a:r>
            <a:r>
              <a:rPr lang="en-US" altLang="zh-CN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:</a:t>
            </a:r>
            <a:r>
              <a: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bit LED dot matrix display ‘Hello!’</a:t>
            </a:r>
            <a:r>
              <a:rPr lang="en-US" altLang="zh-CN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.</a:t>
            </a:r>
            <a:endParaRPr lang="en-US" altLang="zh-CN" dirty="0">
              <a:solidFill>
                <a:schemeClr val="accent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  <a:p>
            <a:r>
              <a:rPr lang="en-US" altLang="zh-CN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We can touch different fruits to control the computer to play games. In this experiment, we will control Super Mario forward, backward and jump.</a:t>
            </a:r>
            <a:endParaRPr lang="en-US" altLang="zh-CN" dirty="0">
              <a:solidFill>
                <a:schemeClr val="accent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778510" y="192468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58483" y="2243682"/>
            <a:ext cx="168592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Learning goals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63465" y="882015"/>
            <a:ext cx="4006215" cy="36493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lu"/>
      </p:transition>
    </mc:Choice>
    <mc:Fallback>
      <p:transition spd="slow">
        <p:cover dir="l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50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2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6" name="任意多边形 25"/>
          <p:cNvSpPr/>
          <p:nvPr/>
        </p:nvSpPr>
        <p:spPr>
          <a:xfrm>
            <a:off x="638175" y="200215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38485" y="2674338"/>
            <a:ext cx="20193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Preparation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58197" y="913698"/>
            <a:ext cx="158940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Hardware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:</a:t>
            </a:r>
            <a:endParaRPr lang="zh-CN" altLang="en-US" sz="2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56785" y="1452245"/>
            <a:ext cx="332867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●  </a:t>
            </a:r>
            <a:r>
              <a:rPr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1 X Micro:bit Board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●  </a:t>
            </a:r>
            <a:r>
              <a:rPr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1 X Micro USB Cable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●  1 X</a:t>
            </a:r>
            <a:r>
              <a:rPr lang="en-US" altLang="zh-CN" sz="2000" dirty="0">
                <a:solidFill>
                  <a:schemeClr val="accent5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方正少儿_GBK" panose="02000000000000000000" charset="-122"/>
                <a:cs typeface="Arial" panose="020B0604020202020204" pitchFamily="34" charset="0"/>
                <a:sym typeface="+mn-ea"/>
              </a:rPr>
              <a:t>Diamond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方正少儿_GBK" panose="02000000000000000000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breakout 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●  3 X Alligator clip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●  3 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X fruit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●  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1 X PC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49245" y="3733800"/>
            <a:ext cx="8671560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sz="16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Mode 1 online programming: </a:t>
            </a:r>
            <a:r>
              <a:rPr sz="1600" dirty="0">
                <a:solidFill>
                  <a:schemeClr val="accent6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First, we need to connect the micro:bit to the computer by USB cable. The computer will pop up a USB flash drive and click on the URL in the USB flash drive: http://microbit.org/ to enter the programming interface. Add the Yahboom package: </a:t>
            </a:r>
            <a:r>
              <a:rPr sz="16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https://github.com/lzty634158/Croco-Kit </a:t>
            </a:r>
            <a:r>
              <a:rPr sz="1600" dirty="0">
                <a:solidFill>
                  <a:schemeClr val="accent6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to program.</a:t>
            </a:r>
            <a:endParaRPr sz="1600" dirty="0">
              <a:solidFill>
                <a:schemeClr val="accent6"/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  <a:p>
            <a:pPr algn="l"/>
            <a:endParaRPr sz="16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  <a:p>
            <a:pPr algn="l"/>
            <a:r>
              <a:rPr sz="16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Mode 2 offline programming: </a:t>
            </a:r>
            <a:r>
              <a:rPr sz="1600" dirty="0">
                <a:solidFill>
                  <a:schemeClr val="accent2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We need to open the offline programming software. After the installation is complete, enter the programming interface, click【New Project】, add Yahboom package: </a:t>
            </a:r>
            <a:r>
              <a:rPr sz="16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https://github.com/lzty634158/Croco-Kit </a:t>
            </a:r>
            <a:r>
              <a:rPr sz="1600" dirty="0">
                <a:solidFill>
                  <a:schemeClr val="accent2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, you can program.</a:t>
            </a:r>
            <a:endParaRPr sz="1600" dirty="0">
              <a:solidFill>
                <a:schemeClr val="accent2"/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50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2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6" name="任意多边形 25"/>
          <p:cNvSpPr/>
          <p:nvPr/>
        </p:nvSpPr>
        <p:spPr>
          <a:xfrm>
            <a:off x="638175" y="200215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38485" y="2674338"/>
            <a:ext cx="20193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Preparation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8" name="TextBox 17"/>
          <p:cNvSpPr txBox="1"/>
          <p:nvPr/>
        </p:nvSpPr>
        <p:spPr>
          <a:xfrm>
            <a:off x="2820035" y="5561965"/>
            <a:ext cx="70326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! ! !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Note: 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S</a:t>
            </a:r>
            <a:r>
              <a:rPr lang="en-US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1 be set 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 to the </a:t>
            </a:r>
            <a:r>
              <a:rPr lang="en-US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ON, 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S2 </a:t>
            </a:r>
            <a:r>
              <a:rPr lang="en-US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be set 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 to the IO, and S3 to the </a:t>
            </a:r>
            <a:r>
              <a:rPr lang="en-US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FM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.</a:t>
            </a:r>
            <a:endParaRPr smtClean="0">
              <a:solidFill>
                <a:srgbClr val="FF0000"/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72485" y="932180"/>
            <a:ext cx="7348220" cy="45434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0998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3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6" name="任意多边形 25"/>
          <p:cNvSpPr/>
          <p:nvPr/>
        </p:nvSpPr>
        <p:spPr>
          <a:xfrm>
            <a:off x="638175" y="200215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974975" y="1867853"/>
            <a:ext cx="4760332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表格 1"/>
          <p:cNvGraphicFramePr/>
          <p:nvPr/>
        </p:nvGraphicFramePr>
        <p:xfrm>
          <a:off x="7914640" y="1108075"/>
          <a:ext cx="4899025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8936"/>
                <a:gridCol w="1616075"/>
              </a:tblGrid>
              <a:tr h="64008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Expansion board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Fruit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+mn-ea"/>
                        </a:rPr>
                        <a:t>P</a:t>
                      </a:r>
                      <a:r>
                        <a:rPr lang="en-US" altLang="zh-CN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altLang="zh-CN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rgbClr val="FF0000"/>
                          </a:solidFill>
                          <a:sym typeface="+mn-ea"/>
                        </a:rPr>
                        <a:t>Fruit No.1</a:t>
                      </a:r>
                      <a:endParaRPr lang="en-US" altLang="zh-CN" sz="1800">
                        <a:solidFill>
                          <a:srgbClr val="FF0000"/>
                        </a:solidFill>
                        <a:sym typeface="+mn-ea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rgbClr val="0B16A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P11</a:t>
                      </a:r>
                      <a:endParaRPr lang="en-US" altLang="zh-CN">
                        <a:solidFill>
                          <a:srgbClr val="0B16A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rgbClr val="0B16A2"/>
                          </a:solidFill>
                          <a:sym typeface="+mn-ea"/>
                        </a:rPr>
                        <a:t>Fruit No.2</a:t>
                      </a:r>
                      <a:endParaRPr lang="en-US" altLang="zh-CN" sz="1800">
                        <a:solidFill>
                          <a:srgbClr val="0B16A2"/>
                        </a:solidFill>
                        <a:sym typeface="+mn-ea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P14</a:t>
                      </a:r>
                      <a:endParaRPr lang="en-US" altLang="zh-CN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rgbClr val="00B050"/>
                          </a:solidFill>
                          <a:sym typeface="+mn-ea"/>
                        </a:rPr>
                        <a:t>Fruit No.3</a:t>
                      </a:r>
                      <a:endParaRPr lang="en-US" altLang="zh-CN" sz="1800">
                        <a:solidFill>
                          <a:srgbClr val="00B050"/>
                        </a:solidFill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638351" y="2674676"/>
            <a:ext cx="194627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Connection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/>
      </p:transition>
    </mc:Choice>
    <mc:Fallback>
      <p:transition spd="slow">
        <p:comb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124026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4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518795" y="185229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62885" y="878840"/>
            <a:ext cx="3691890" cy="52482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775" y="878840"/>
            <a:ext cx="4514850" cy="233362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880683" y="2117952"/>
            <a:ext cx="171704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Search for blocks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4775" y="3283585"/>
            <a:ext cx="4601845" cy="18440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 dir="vert"/>
      </p:transition>
    </mc:Choice>
    <mc:Fallback>
      <p:transition spd="slow">
        <p:comb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53720" y="628650"/>
            <a:ext cx="111280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5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6" name="任意多边形 25"/>
          <p:cNvSpPr/>
          <p:nvPr/>
        </p:nvSpPr>
        <p:spPr>
          <a:xfrm>
            <a:off x="650240" y="2073910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16860" y="890905"/>
            <a:ext cx="7940675" cy="512127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06475" y="2392680"/>
            <a:ext cx="153479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Combine blocks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zoom dir="in"/>
      </p:transition>
    </mc:Choice>
    <mc:Fallback>
      <p:transition spd="slow">
        <p:zoom dir="in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97834" y="755699"/>
            <a:ext cx="6996332" cy="3961052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 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3656236" y="3261927"/>
            <a:ext cx="447465" cy="283350"/>
            <a:chOff x="560275" y="3433438"/>
            <a:chExt cx="1198188" cy="758734"/>
          </a:xfrm>
        </p:grpSpPr>
        <p:sp>
          <p:nvSpPr>
            <p:cNvPr id="17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任意多边形 18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9891876" y="829994"/>
            <a:ext cx="1451304" cy="88806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518795" y="3917950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7" name="文本框 6"/>
          <p:cNvSpPr txBox="1"/>
          <p:nvPr/>
        </p:nvSpPr>
        <p:spPr>
          <a:xfrm>
            <a:off x="4196715" y="2781935"/>
            <a:ext cx="46831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5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Thank </a:t>
            </a:r>
            <a:r>
              <a:rPr lang="en-US" altLang="zh-CN" sz="5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you</a:t>
            </a:r>
            <a:r>
              <a:rPr lang="zh-CN" altLang="en-US" sz="5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 ！</a:t>
            </a:r>
            <a:endParaRPr lang="zh-CN" altLang="en-US" sz="5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9305" y="4422140"/>
            <a:ext cx="15386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Powered by  </a:t>
            </a:r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YahBoom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卡通">
      <a:majorFont>
        <a:latin typeface="方正卡通简体"/>
        <a:ea typeface="方正喵呜体"/>
        <a:cs typeface=""/>
      </a:majorFont>
      <a:minorFont>
        <a:latin typeface="方正卡通简体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1745</Words>
  <Application>WPS 演示</Application>
  <PresentationFormat>自定义</PresentationFormat>
  <Paragraphs>127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方正少儿_GBK</vt:lpstr>
      <vt:lpstr>icomoon</vt:lpstr>
      <vt:lpstr>Yu Gothic UI Semibold</vt:lpstr>
      <vt:lpstr>方正卡通简体</vt:lpstr>
      <vt:lpstr>Arial Unicode MS</vt:lpstr>
      <vt:lpstr>方正喵呜体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creator>PPTS</dc:creator>
  <cp:keywords>PPTS</cp:keywords>
  <dc:description>PPTS</dc:description>
  <dc:subject>PPTS</dc:subject>
  <cp:category>PPTS</cp:category>
  <cp:lastModifiedBy>Administrator</cp:lastModifiedBy>
  <cp:revision>420</cp:revision>
  <dcterms:created xsi:type="dcterms:W3CDTF">2014-02-21T16:31:00Z</dcterms:created>
  <dcterms:modified xsi:type="dcterms:W3CDTF">2019-07-09T07:03:40Z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