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3"/>
    <p:sldId id="257" r:id="rId4"/>
    <p:sldId id="262" r:id="rId5"/>
    <p:sldId id="291" r:id="rId6"/>
    <p:sldId id="292" r:id="rId7"/>
    <p:sldId id="290" r:id="rId8"/>
    <p:sldId id="261" r:id="rId9"/>
  </p:sldIdLst>
  <p:sldSz cx="12192000" cy="6858000"/>
  <p:notesSz cx="6858000" cy="9144000"/>
  <p:embeddedFontLst>
    <p:embeddedFont>
      <p:font typeface="微软雅黑" panose="020B0503020204020204" charset="-122"/>
      <p:regular r:id="rId13"/>
    </p:embeddedFont>
    <p:embeddedFont>
      <p:font typeface="微软雅黑 Light" panose="020B0502040204020203" charset="-122"/>
      <p:regular r:id="rId14"/>
    </p:embeddedFont>
    <p:embeddedFont>
      <p:font typeface="方正少儿_GBK" panose="02000000000000000000" charset="-122"/>
      <p:regular r:id="rId15"/>
    </p:embeddedFont>
    <p:embeddedFont>
      <p:font typeface="icomoon" charset="0"/>
      <p:regular r:id="rId16"/>
    </p:embeddedFont>
    <p:embeddedFont>
      <p:font typeface="Yu Gothic UI Semibold" panose="020B0700000000000000" charset="-128"/>
      <p:bold r:id="rId17"/>
    </p:embeddedFont>
    <p:embeddedFont>
      <p:font typeface="方正卡通简体" panose="03000509000000000000" charset="0"/>
      <p:regular r:id="rId18"/>
    </p:embeddedFont>
    <p:embeddedFont>
      <p:font typeface="方正喵呜体" panose="02010600010101010101" charset="0"/>
      <p:regular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720" y="-96"/>
      </p:cViewPr>
      <p:guideLst>
        <p:guide orient="horz" pos="216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font" Target="fonts/font7.fntdata"/><Relationship Id="rId18" Type="http://schemas.openxmlformats.org/officeDocument/2006/relationships/font" Target="fonts/font6.fntdata"/><Relationship Id="rId17" Type="http://schemas.openxmlformats.org/officeDocument/2006/relationships/font" Target="fonts/font5.fntdata"/><Relationship Id="rId16" Type="http://schemas.openxmlformats.org/officeDocument/2006/relationships/font" Target="fonts/font4.fntdata"/><Relationship Id="rId15" Type="http://schemas.openxmlformats.org/officeDocument/2006/relationships/font" Target="fonts/font3.fntdata"/><Relationship Id="rId14" Type="http://schemas.openxmlformats.org/officeDocument/2006/relationships/font" Target="fonts/font2.fntdata"/><Relationship Id="rId13" Type="http://schemas.openxmlformats.org/officeDocument/2006/relationships/font" Target="fonts/font1.fntdata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4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30" name="任意多边形 29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43405" y="1692275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9" name="文本框 18"/>
          <p:cNvSpPr txBox="1"/>
          <p:nvPr/>
        </p:nvSpPr>
        <p:spPr>
          <a:xfrm>
            <a:off x="3512185" y="3137535"/>
            <a:ext cx="54819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About expansion board</a:t>
            </a:r>
            <a:endParaRPr lang="en-US" altLang="zh-CN" sz="40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627120" y="233045"/>
            <a:ext cx="5252720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Preparation before class</a:t>
            </a:r>
            <a:r>
              <a:rPr lang="zh-CN" altLang="en-US" sz="2800" dirty="0">
                <a:latin typeface="icomoon" charset="0"/>
                <a:ea typeface="Yu Gothic UI Semibold" panose="020B0700000000000000" charset="-128"/>
              </a:rPr>
              <a:t>         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39620" y="2072640"/>
            <a:ext cx="830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preparation before class</a:t>
            </a:r>
            <a:endParaRPr lang="zh-CN" altLang="en-US" sz="4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98830" y="768350"/>
            <a:ext cx="10681970" cy="504634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1" cstate="print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28598" y="5118134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914257" y="2473706"/>
            <a:ext cx="5255009" cy="846007"/>
            <a:chOff x="1368157" y="1292335"/>
            <a:chExt cx="5255009" cy="846007"/>
          </a:xfrm>
        </p:grpSpPr>
        <p:sp>
          <p:nvSpPr>
            <p:cNvPr id="18" name="文本框 17"/>
            <p:cNvSpPr txBox="1"/>
            <p:nvPr/>
          </p:nvSpPr>
          <p:spPr>
            <a:xfrm>
              <a:off x="1459489" y="1292335"/>
              <a:ext cx="7854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chemeClr val="tx1"/>
                  </a:solidFill>
                  <a:latin typeface="方正少儿_GBK" panose="02000000000000000000" charset="-122"/>
                  <a:ea typeface="方正少儿_GBK" panose="02000000000000000000" charset="-122"/>
                  <a:sym typeface="+mn-ea"/>
                </a:rPr>
                <a:t>Part</a:t>
              </a:r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 1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68157" y="1770042"/>
              <a:ext cx="236220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 smtClean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2" action="ppaction://hlinksldjump"/>
                </a:rPr>
                <a:t>Expansion board front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hlinkClick r:id="rId2" action="ppaction://hlinksldjump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418774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chemeClr val="tx1"/>
                  </a:solidFill>
                  <a:latin typeface="方正少儿_GBK" panose="02000000000000000000" charset="-122"/>
                  <a:ea typeface="方正少儿_GBK" panose="02000000000000000000" charset="-122"/>
                  <a:sym typeface="+mn-ea"/>
                </a:rPr>
                <a:t>Part</a:t>
              </a:r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121266" y="1739562"/>
              <a:ext cx="250190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dirty="0" smtClean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3" action="ppaction://hlinksldjump"/>
                </a:rPr>
                <a:t>Expansion board back</a:t>
              </a:r>
              <a:endPara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91140" y="668422"/>
            <a:ext cx="14592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Content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8158924" y="2473706"/>
            <a:ext cx="772795" cy="368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tx1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</a:t>
            </a:r>
            <a:r>
              <a:rPr lang="en-US" altLang="zh-CN" dirty="0" smtClean="0">
                <a:latin typeface="方正少儿_GBK" panose="02000000000000000000" charset="-122"/>
                <a:ea typeface="方正少儿_GBK" panose="02000000000000000000" charset="-122"/>
              </a:rPr>
              <a:t> 3</a:t>
            </a:r>
            <a:endParaRPr lang="zh-CN" altLang="en-US" dirty="0"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59231" y="2920933"/>
            <a:ext cx="72517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hlinkClick r:id="" action="ppaction://noaction"/>
              </a:rPr>
              <a:t>Note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27120" y="233045"/>
            <a:ext cx="5252720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Preparation before class</a:t>
            </a:r>
            <a:r>
              <a:rPr lang="zh-CN" altLang="en-US" sz="2800" dirty="0">
                <a:latin typeface="icomoon" charset="0"/>
                <a:ea typeface="Yu Gothic UI Semibold" panose="020B0700000000000000" charset="-128"/>
              </a:rPr>
              <a:t>         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17296" y="66858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64795" y="1485639"/>
            <a:ext cx="4991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5">
                    <a:lumMod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rPr>
              <a:t>   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Comic Sans MS" panose="030F0702030302020204" charset="0"/>
              <a:ea typeface="微软雅黑 Light" panose="020B0502040204020203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0" y="5925820"/>
            <a:ext cx="12192000" cy="93218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9" name="任意多边形 28"/>
          <p:cNvSpPr/>
          <p:nvPr/>
        </p:nvSpPr>
        <p:spPr>
          <a:xfrm>
            <a:off x="332740" y="2552065"/>
            <a:ext cx="2754630" cy="166052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05180" y="3196590"/>
            <a:ext cx="19792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Expansion board front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27120" y="233045"/>
            <a:ext cx="5252720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Preparation before class</a:t>
            </a:r>
            <a:r>
              <a:rPr lang="zh-CN" altLang="en-US" sz="2800" dirty="0">
                <a:latin typeface="icomoon" charset="0"/>
                <a:ea typeface="Yu Gothic UI Semibold" panose="020B0700000000000000" charset="-128"/>
              </a:rPr>
              <a:t>         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6750" y="998220"/>
            <a:ext cx="8298815" cy="49625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73811" y="628580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64795" y="1485639"/>
            <a:ext cx="4991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5">
                    <a:lumMod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rPr>
              <a:t>   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Comic Sans MS" panose="030F0702030302020204" charset="0"/>
              <a:ea typeface="微软雅黑 Light" panose="020B0502040204020203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0" y="5934075"/>
            <a:ext cx="12192000" cy="93218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9" name="任意多边形 28"/>
          <p:cNvSpPr/>
          <p:nvPr/>
        </p:nvSpPr>
        <p:spPr>
          <a:xfrm>
            <a:off x="332740" y="2552065"/>
            <a:ext cx="2754630" cy="166052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627120" y="233045"/>
            <a:ext cx="5252720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Preparation before class</a:t>
            </a:r>
            <a:r>
              <a:rPr lang="zh-CN" altLang="en-US" sz="2800" dirty="0">
                <a:latin typeface="icomoon" charset="0"/>
                <a:ea typeface="Yu Gothic UI Semibold" panose="020B0700000000000000" charset="-128"/>
              </a:rPr>
              <a:t>         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0725" y="3145155"/>
            <a:ext cx="19792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Expansion board front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87370" y="1275080"/>
            <a:ext cx="8326755" cy="440880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73811" y="628580"/>
            <a:ext cx="1127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</a:t>
            </a:r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2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64795" y="1485639"/>
            <a:ext cx="4991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5">
                    <a:lumMod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rPr>
              <a:t>   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Comic Sans MS" panose="030F0702030302020204" charset="0"/>
              <a:ea typeface="微软雅黑 Light" panose="020B0502040204020203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0" y="5925820"/>
            <a:ext cx="12192000" cy="93218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9" name="任意多边形 28"/>
          <p:cNvSpPr/>
          <p:nvPr/>
        </p:nvSpPr>
        <p:spPr>
          <a:xfrm>
            <a:off x="332740" y="2552065"/>
            <a:ext cx="2754630" cy="166052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409120" y="950839"/>
            <a:ext cx="7594018" cy="500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3856990" y="193040"/>
            <a:ext cx="5252720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Preparation before class</a:t>
            </a:r>
            <a:r>
              <a:rPr lang="zh-CN" altLang="en-US" sz="2800" dirty="0">
                <a:latin typeface="icomoon" charset="0"/>
                <a:ea typeface="Yu Gothic UI Semibold" panose="020B0700000000000000" charset="-128"/>
              </a:rPr>
              <a:t>         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0725" y="3145155"/>
            <a:ext cx="19792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Expansion board back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73811" y="628580"/>
            <a:ext cx="1111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</a:t>
            </a:r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3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64795" y="1485639"/>
            <a:ext cx="4991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5">
                    <a:lumMod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rPr>
              <a:t>   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Comic Sans MS" panose="030F0702030302020204" charset="0"/>
              <a:ea typeface="微软雅黑 Light" panose="020B0502040204020203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0" y="5925820"/>
            <a:ext cx="12192000" cy="93218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sp>
        <p:nvSpPr>
          <p:cNvPr id="29" name="任意多边形 28"/>
          <p:cNvSpPr/>
          <p:nvPr/>
        </p:nvSpPr>
        <p:spPr>
          <a:xfrm>
            <a:off x="332740" y="2552065"/>
            <a:ext cx="2754630" cy="166052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39625" y="3390469"/>
            <a:ext cx="9410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Note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88005" y="934085"/>
            <a:ext cx="8341995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1. </a:t>
            </a:r>
            <a:r>
              <a:rPr lang="zh-CN" altLang="en-US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The USB port on the Micro</a:t>
            </a:r>
            <a:r>
              <a:rPr lang="en-US" altLang="zh-CN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:</a:t>
            </a:r>
            <a:r>
              <a:rPr lang="zh-CN" altLang="en-US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bit board is mainly used to download the </a:t>
            </a:r>
            <a:r>
              <a:rPr lang="en-US" altLang="zh-CN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code</a:t>
            </a:r>
            <a:r>
              <a:rPr lang="zh-CN" altLang="en-US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, although it can supply power to the expansion board. But only 3.3V voltage is available, the USB port of the </a:t>
            </a:r>
            <a:r>
              <a:rPr lang="en-US" altLang="zh-CN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diamond</a:t>
            </a:r>
            <a:r>
              <a:rPr lang="zh-CN" altLang="en-US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 expansion board is connected to the power supply and can be controlled from S1.</a:t>
            </a:r>
            <a:endParaRPr lang="zh-CN" altLang="en-US" dirty="0">
              <a:solidFill>
                <a:srgbClr val="FF0000"/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l"/>
            <a:r>
              <a:rPr lang="zh-CN" altLang="en-US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</a:rPr>
              <a:t>The power switch can also provide 5V and 3.3V voltages, so the servo can be driven normally.</a:t>
            </a:r>
            <a:endParaRPr lang="zh-CN" altLang="en-US" dirty="0">
              <a:solidFill>
                <a:srgbClr val="FF0000"/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l"/>
            <a:r>
              <a:rPr lang="en-US" altLang="zh-CN" dirty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</a:rPr>
              <a:t>2. We can insert headset or other music service to 3.5mm audio interface on the </a:t>
            </a:r>
            <a:r>
              <a:rPr lang="en-US" altLang="zh-CN" dirty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diamond</a:t>
            </a:r>
            <a:r>
              <a:rPr lang="zh-CN" altLang="en-US" dirty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 expansion board</a:t>
            </a:r>
            <a:r>
              <a:rPr lang="en-US" altLang="zh-CN" dirty="0">
                <a:solidFill>
                  <a:schemeClr val="accent6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.</a:t>
            </a:r>
            <a:endParaRPr lang="en-US" altLang="zh-CN" dirty="0">
              <a:solidFill>
                <a:srgbClr val="FF0000"/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en-US" altLang="zh-CN" dirty="0">
                <a:solidFill>
                  <a:srgbClr val="0070C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3. Micro:bit supports serial port redirection. If you want to use the serial port socket on the Croco:kit expansion board, Just set TX to P1 and RX to P2.</a:t>
            </a:r>
            <a:endParaRPr lang="en-US" altLang="zh-CN" dirty="0">
              <a:solidFill>
                <a:srgbClr val="0070C0"/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27120" y="233045"/>
            <a:ext cx="5252720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Preparation before class</a:t>
            </a:r>
            <a:r>
              <a:rPr lang="zh-CN" altLang="en-US" sz="2800" dirty="0">
                <a:latin typeface="icomoon" charset="0"/>
                <a:ea typeface="Yu Gothic UI Semibold" panose="020B0700000000000000" charset="-128"/>
              </a:rPr>
              <a:t>         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706573" y="2622968"/>
            <a:ext cx="29771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谢谢观看！</a:t>
            </a:r>
            <a:endParaRPr lang="zh-CN" altLang="en-US" sz="5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18733" y="391817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406820"/>
              <a:ext cx="1554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亚博智能制作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3" name="任意多边形 2"/>
          <p:cNvSpPr/>
          <p:nvPr/>
        </p:nvSpPr>
        <p:spPr>
          <a:xfrm>
            <a:off x="0" y="5894070"/>
            <a:ext cx="12192000" cy="97599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YahBoom    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Croco:Kit </a:t>
            </a:r>
            <a:r>
              <a:rPr lang="zh-CN" altLang="en-US" sz="28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sym typeface="+mn-ea"/>
              </a:rPr>
              <a:t>tutorial</a:t>
            </a:r>
            <a:endParaRPr lang="zh-CN" altLang="en-US" sz="2800" dirty="0"/>
          </a:p>
        </p:txBody>
      </p:sp>
      <p:pic>
        <p:nvPicPr>
          <p:cNvPr id="2" name="图片 1" descr="logo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5565" y="45085"/>
            <a:ext cx="1566545" cy="9709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27120" y="233045"/>
            <a:ext cx="5252720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Preparation before class</a:t>
            </a:r>
            <a:r>
              <a:rPr lang="zh-CN" altLang="en-US" sz="2800" dirty="0">
                <a:latin typeface="icomoon" charset="0"/>
                <a:ea typeface="Yu Gothic UI Semibold" panose="020B0700000000000000" charset="-128"/>
              </a:rPr>
              <a:t>          </a:t>
            </a:r>
            <a:r>
              <a:rPr lang="zh-CN" altLang="en-US" sz="2800" u="sng" dirty="0">
                <a:latin typeface="icomoon" charset="0"/>
                <a:ea typeface="Yu Gothic UI Semibold" panose="020B0700000000000000" charset="-128"/>
              </a:rPr>
              <a:t>                     </a:t>
            </a:r>
            <a:endParaRPr lang="zh-CN" altLang="en-US" sz="2800" u="sng" dirty="0">
              <a:latin typeface="icomoon" charset="0"/>
              <a:ea typeface="Yu Gothic UI Semibold" panose="020B0700000000000000" charset="-128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1453</Words>
  <Application>WPS 演示</Application>
  <PresentationFormat>自定义</PresentationFormat>
  <Paragraphs>81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微软雅黑 Light</vt:lpstr>
      <vt:lpstr>方正少儿_GBK</vt:lpstr>
      <vt:lpstr>icomoon</vt:lpstr>
      <vt:lpstr>Yu Gothic UI Semibold</vt:lpstr>
      <vt:lpstr>Comic Sans MS</vt:lpstr>
      <vt:lpstr>方正卡通简体</vt:lpstr>
      <vt:lpstr>Arial Unicode MS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creator>PPTS</dc:creator>
  <cp:keywords>PPTS</cp:keywords>
  <dc:description>PPTS</dc:description>
  <dc:subject>PPTS</dc:subject>
  <cp:category>PPTS</cp:category>
  <cp:lastModifiedBy>Administrator</cp:lastModifiedBy>
  <cp:revision>86</cp:revision>
  <dcterms:created xsi:type="dcterms:W3CDTF">2014-02-21T16:31:00Z</dcterms:created>
  <dcterms:modified xsi:type="dcterms:W3CDTF">2019-07-01T07:45:03Z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2052-11.1.0.8806</vt:lpwstr>
  </property>
</Properties>
</file>