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82" r:id="rId6"/>
    <p:sldId id="290" r:id="rId7"/>
    <p:sldId id="265" r:id="rId8"/>
    <p:sldId id="268" r:id="rId9"/>
    <p:sldId id="293" r:id="rId10"/>
    <p:sldId id="292" r:id="rId11"/>
    <p:sldId id="261" r:id="rId12"/>
  </p:sldIdLst>
  <p:sldSz cx="12192000" cy="6858000"/>
  <p:notesSz cx="6858000" cy="9144000"/>
  <p:embeddedFontLst>
    <p:embeddedFont>
      <p:font typeface="微软雅黑" panose="020B0503020204020204" charset="-122"/>
      <p:regular r:id="rId16"/>
    </p:embeddedFont>
    <p:embeddedFont>
      <p:font typeface="方正少儿_GBK" panose="02000000000000000000" charset="-122"/>
      <p:regular r:id="rId17"/>
    </p:embeddedFont>
    <p:embeddedFont>
      <p:font typeface="方正卡通简体" panose="03000509000000000000" charset="0"/>
      <p:regular r:id="rId18"/>
    </p:embeddedFont>
    <p:embeddedFont>
      <p:font typeface="方正喵呜体" panose="02010600010101010101" charset="0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2902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>
        <p:scale>
          <a:sx n="100" d="100"/>
          <a:sy n="100" d="100"/>
        </p:scale>
        <p:origin x="-1236" y="-390"/>
      </p:cViewPr>
      <p:guideLst>
        <p:guide orient="horz" pos="2136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slide" Target="slide8.xml"/><Relationship Id="rId4" Type="http://schemas.openxmlformats.org/officeDocument/2006/relationships/slide" Target="slide1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35150" y="1691640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Lesson 24</a:t>
            </a:r>
            <a:r>
              <a:rPr lang="zh-CN" altLang="en-US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（</a:t>
            </a:r>
            <a:r>
              <a:rPr lang="en-US" alt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r>
              <a:rPr lang="zh-CN" altLang="en-US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</a:t>
            </a:r>
            <a:endParaRPr lang="zh-CN" altLang="en-US" sz="40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DIY coures</a:t>
            </a:r>
            <a:endParaRPr lang="en-US" altLang="zh-CN" sz="24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en-US" altLang="zh-CN" sz="24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Fruit pia</a:t>
            </a:r>
            <a:r>
              <a:rPr lang="en-US" altLang="zh-CN" sz="24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no</a:t>
            </a:r>
            <a:endParaRPr lang="en-US" altLang="zh-CN" sz="2400" dirty="0">
              <a:solidFill>
                <a:schemeClr val="accent1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518795" y="391795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96715" y="2781935"/>
            <a:ext cx="46831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Thank </a:t>
            </a:r>
            <a:r>
              <a:rPr lang="en-US" altLang="zh-CN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you</a:t>
            </a:r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7565" y="4413250"/>
            <a:ext cx="1538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Powered by  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YahBoom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0" y="779673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710" y="4790963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1140" y="681757"/>
            <a:ext cx="14592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Content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9611081" y="2473882"/>
            <a:ext cx="77406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Part 5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14257" y="2473706"/>
            <a:ext cx="7620340" cy="846007"/>
            <a:chOff x="1368157" y="1292335"/>
            <a:chExt cx="7620340" cy="846007"/>
          </a:xfrm>
        </p:grpSpPr>
        <p:sp>
          <p:nvSpPr>
            <p:cNvPr id="9" name="文本框 8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68157" y="1770042"/>
              <a:ext cx="1681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rgbClr val="0070C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2" action="ppaction://hlinksldjump"/>
                </a:rPr>
                <a:t>Learning goals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279256" y="1739562"/>
              <a:ext cx="13639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Preparation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143984" y="1754802"/>
              <a:ext cx="13385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3" action="ppaction://hlinksldjump"/>
                </a:rPr>
                <a:t>Connection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040317" y="1754978"/>
              <a:ext cx="19481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ea typeface="Arial" panose="020B0604020202020204" pitchFamily="34" charset="0"/>
                  <a:sym typeface="+mn-ea"/>
                  <a:hlinkClick r:id="rId4" action="ppaction://hlinksldjump"/>
                </a:rPr>
                <a:t>Search for blocks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38" name="文本框 37">
            <a:hlinkClick r:id="rId5" action="ppaction://hlinksldjump"/>
          </p:cNvPr>
          <p:cNvSpPr txBox="1"/>
          <p:nvPr/>
        </p:nvSpPr>
        <p:spPr>
          <a:xfrm>
            <a:off x="9534597" y="2936349"/>
            <a:ext cx="1808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Combin</a:t>
            </a: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e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  <a:hlinkClick r:id="rId4" action="ppaction://hlinksldjump"/>
              </a:rPr>
              <a:t> blocks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2870200" y="4865370"/>
            <a:ext cx="837184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After downloading the program, 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we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can see the word 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'</a:t>
            </a:r>
            <a:r>
              <a:rPr lang="en-US" altLang="zh-CN" dirty="0" smtClean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Happy Birthday!</a:t>
            </a:r>
            <a:r>
              <a: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'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on the Micro:bit LED dot matrix. Then 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Micro:bit LED dot matrix 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display M, which is the middle tone. 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When we prese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button</a:t>
            </a:r>
            <a:r>
              <a:rPr lang="en-US" altLang="zh-CN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, </a:t>
            </a:r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can switch to L or H tone.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78510" y="192468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1085" y="882015"/>
            <a:ext cx="6909435" cy="37719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58483" y="2243682"/>
            <a:ext cx="16859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Learning goals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17887" y="972753"/>
            <a:ext cx="15894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Hardware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: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54880" y="1323340"/>
            <a:ext cx="383794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Micro:bit Board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1 X Micro USB Cable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1 X</a:t>
            </a:r>
            <a:r>
              <a:rPr lang="en-US" altLang="zh-CN" sz="2000" dirty="0">
                <a:solidFill>
                  <a:schemeClr val="accent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Diamond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方正少儿_GBK" panose="02000000000000000000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breakout 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8 X Fruits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1 X Button module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11 X Alligator clip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● 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1 X PC</a:t>
            </a: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49245" y="3568700"/>
            <a:ext cx="867156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1 online programming: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First, we need to connect the micro:bit to the computer by USB cable. The computer will pop up a USB flash drive and click on the URL in the USB flash drive: http://microbit.org/ to enter the programming interface. Add the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to program.</a:t>
            </a:r>
            <a:endParaRPr sz="1600" dirty="0">
              <a:solidFill>
                <a:schemeClr val="accent6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endParaRPr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  <a:p>
            <a:pPr algn="l"/>
            <a:r>
              <a:rPr sz="16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Mode 2 offline programming: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We need to open the offline programming software. After the installation is complete, enter the programming interface, click【New Project】, add Yahboom package: </a:t>
            </a:r>
            <a:r>
              <a:rPr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https://github.com/lzty634158/Croco-Kit </a:t>
            </a:r>
            <a:r>
              <a:rPr sz="1600" dirty="0">
                <a:solidFill>
                  <a:schemeClr val="accent2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, you can program.</a:t>
            </a:r>
            <a:endParaRPr sz="1600" dirty="0">
              <a:solidFill>
                <a:schemeClr val="accent2"/>
              </a:solidFill>
              <a:latin typeface="Arial" panose="020B0604020202020204" pitchFamily="34" charset="0"/>
              <a:ea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38485" y="2674338"/>
            <a:ext cx="20193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Preparation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2820035" y="5561965"/>
            <a:ext cx="8242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! ! !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Note: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1 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ON,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S2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be set 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 to the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TOUCKKEY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, and S3 to the </a:t>
            </a:r>
            <a:r>
              <a:rPr lang="en-US"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FM</a:t>
            </a:r>
            <a:r>
              <a:rPr smtClean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.</a:t>
            </a:r>
            <a:endParaRPr smtClean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19855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2485" y="932180"/>
            <a:ext cx="7348220" cy="4543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0998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3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38175" y="200215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表格 2"/>
          <p:cNvGraphicFramePr/>
          <p:nvPr/>
        </p:nvGraphicFramePr>
        <p:xfrm>
          <a:off x="2963545" y="855980"/>
          <a:ext cx="8006715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385"/>
                <a:gridCol w="1778000"/>
                <a:gridCol w="149733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Expansion board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Button Module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+mn-ea"/>
                        </a:rPr>
                        <a:t>Fruit</a:t>
                      </a:r>
                      <a:endParaRPr lang="en-US" altLang="zh-CN" sz="1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P</a:t>
                      </a:r>
                      <a:r>
                        <a:rPr lang="en-US" altLang="zh-CN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altLang="zh-CN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FF0000"/>
                          </a:solidFill>
                        </a:rPr>
                        <a:t>OUT</a:t>
                      </a:r>
                      <a:endParaRPr lang="en-US" altLang="zh-CN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3.3V</a:t>
                      </a:r>
                      <a:endParaRPr lang="en-US" sz="1800">
                        <a:solidFill>
                          <a:srgbClr val="00B050"/>
                        </a:solidFill>
                        <a:latin typeface="Arial" panose="020B0604020202020204" pitchFamily="34" charset="0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0B050"/>
                          </a:solidFill>
                        </a:rPr>
                        <a:t>VCC</a:t>
                      </a:r>
                      <a:endParaRPr lang="en-US" altLang="zh-CN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GND 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GND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P2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P5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P8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P11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P12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P13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P14</a:t>
                      </a:r>
                      <a:r>
                        <a:rPr lang="zh-CN" altLang="en-US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、</a:t>
                      </a:r>
                      <a:r>
                        <a:rPr lang="en-US" altLang="zh-CN" sz="1800" b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方正少儿_GBK" panose="02000000000000000000" charset="-122"/>
                          <a:cs typeface="Arial" panose="020B0604020202020204" pitchFamily="34" charset="0"/>
                          <a:sym typeface="+mn-ea"/>
                        </a:rPr>
                        <a:t>P15</a:t>
                      </a:r>
                      <a:endParaRPr lang="en-US" altLang="zh-CN" sz="1800" b="0" dirty="0" smtClean="0">
                        <a:solidFill>
                          <a:schemeClr val="accent2"/>
                        </a:solidFill>
                        <a:latin typeface="Arial" panose="020B0604020202020204" pitchFamily="34" charset="0"/>
                        <a:ea typeface="方正少儿_GBK" panose="02000000000000000000" charset="-122"/>
                        <a:cs typeface="Arial" panose="020B0604020202020204" pitchFamily="34" charset="0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800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  <a:sym typeface="+mn-ea"/>
                        </a:rPr>
                        <a:t>8 X Fruits</a:t>
                      </a:r>
                      <a:endParaRPr lang="en-US" altLang="zh-CN" sz="1800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ea typeface="Arial" panose="020B0604020202020204" pitchFamily="34" charset="0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58920" y="2760980"/>
            <a:ext cx="5622925" cy="32359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38351" y="2674676"/>
            <a:ext cx="19462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Connection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58920" y="253365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6225" y="876300"/>
            <a:ext cx="3950335" cy="51949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330" y="876300"/>
            <a:ext cx="3924300" cy="2781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330" y="3706495"/>
            <a:ext cx="4277360" cy="23647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01160" y="24638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95" y="1852295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0683" y="2117952"/>
            <a:ext cx="17170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Search for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3685" y="876300"/>
            <a:ext cx="4007485" cy="39516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0" y="876300"/>
            <a:ext cx="4580890" cy="40151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39920" y="254635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3720" y="628650"/>
            <a:ext cx="111280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5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6" name="任意多边形 25"/>
          <p:cNvSpPr/>
          <p:nvPr/>
        </p:nvSpPr>
        <p:spPr>
          <a:xfrm>
            <a:off x="650240" y="2073910"/>
            <a:ext cx="2078990" cy="127190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1790" y="886460"/>
            <a:ext cx="5010785" cy="51511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6413" y="2392907"/>
            <a:ext cx="188341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Combine blocks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61790" y="255270"/>
            <a:ext cx="450659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Advanced course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zoom dir="in"/>
      </p:transition>
    </mc:Choice>
    <mc:Fallback>
      <p:transition spd="slow">
        <p:zoom dir="in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1850</Words>
  <Application>WPS 演示</Application>
  <PresentationFormat>自定义</PresentationFormat>
  <Paragraphs>141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Administrator</cp:lastModifiedBy>
  <cp:revision>336</cp:revision>
  <dcterms:created xsi:type="dcterms:W3CDTF">2014-02-21T16:31:00Z</dcterms:created>
  <dcterms:modified xsi:type="dcterms:W3CDTF">2019-07-09T00:51:34Z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